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70" r:id="rId4"/>
    <p:sldId id="268" r:id="rId5"/>
    <p:sldId id="286" r:id="rId6"/>
    <p:sldId id="269" r:id="rId7"/>
    <p:sldId id="258" r:id="rId8"/>
    <p:sldId id="272" r:id="rId9"/>
    <p:sldId id="276" r:id="rId10"/>
    <p:sldId id="278" r:id="rId11"/>
    <p:sldId id="271" r:id="rId12"/>
    <p:sldId id="284" r:id="rId13"/>
    <p:sldId id="283" r:id="rId14"/>
    <p:sldId id="287" r:id="rId15"/>
    <p:sldId id="285" r:id="rId16"/>
    <p:sldId id="280" r:id="rId17"/>
    <p:sldId id="259" r:id="rId18"/>
    <p:sldId id="288" r:id="rId19"/>
    <p:sldId id="289" r:id="rId20"/>
    <p:sldId id="290" r:id="rId21"/>
    <p:sldId id="291" r:id="rId22"/>
    <p:sldId id="282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4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7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5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1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5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3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7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3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8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6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0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C0754-66C8-B559-22C9-AD80A03AC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8"/>
            <a:ext cx="10283452" cy="38711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/>
              <a:t>Анализ эффективности раннего доступа для компьютерных игр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5F1A7B-9E79-C452-9C58-45C141624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742900"/>
            <a:ext cx="6991776" cy="10482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 err="1"/>
              <a:t>Выполнили</a:t>
            </a:r>
            <a:r>
              <a:rPr lang="en-US" sz="1700" dirty="0"/>
              <a:t> </a:t>
            </a:r>
            <a:r>
              <a:rPr lang="en-US" sz="1700" dirty="0" err="1"/>
              <a:t>студенты</a:t>
            </a:r>
            <a:r>
              <a:rPr lang="en-US" sz="1700" dirty="0"/>
              <a:t> 3 </a:t>
            </a:r>
            <a:r>
              <a:rPr lang="en-US" sz="1700" dirty="0" err="1"/>
              <a:t>курс</a:t>
            </a:r>
            <a:r>
              <a:rPr lang="en-US" sz="1700" dirty="0"/>
              <a:t>, </a:t>
            </a:r>
            <a:r>
              <a:rPr lang="en-US" sz="1700" dirty="0" err="1"/>
              <a:t>учебная</a:t>
            </a:r>
            <a:r>
              <a:rPr lang="en-US" sz="1700" dirty="0"/>
              <a:t> </a:t>
            </a:r>
            <a:r>
              <a:rPr lang="en-US" sz="1700" dirty="0" err="1"/>
              <a:t>группа</a:t>
            </a:r>
            <a:r>
              <a:rPr lang="en-US" sz="1700" dirty="0"/>
              <a:t> 21ВТ-09.03.03.01-о2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Елинский Д. В. и </a:t>
            </a:r>
            <a:r>
              <a:rPr lang="en-US" sz="1700" dirty="0" err="1"/>
              <a:t>Мозговой</a:t>
            </a:r>
            <a:r>
              <a:rPr lang="en-US" sz="1700" dirty="0"/>
              <a:t> М. А.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23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AFFE6-E92F-F5A9-3004-095E7490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Новая гипотеза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BFAC0D-E711-03E7-69A9-EC7398A6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03" y="723900"/>
            <a:ext cx="6891975" cy="541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6D80F4-5397-5132-411C-EA39DA6B7D49}"/>
              </a:ext>
            </a:extLst>
          </p:cNvPr>
          <p:cNvSpPr txBox="1"/>
          <p:nvPr/>
        </p:nvSpPr>
        <p:spPr>
          <a:xfrm>
            <a:off x="5530946" y="2908672"/>
            <a:ext cx="1748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Bahnschrift" panose="020B0502040204020203" pitchFamily="34" charset="0"/>
              </a:rPr>
              <a:t>Среднее количество отзывов об играх с ранним доступом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DCE9E-11CD-26F3-4899-19A7753E00A1}"/>
              </a:ext>
            </a:extLst>
          </p:cNvPr>
          <p:cNvSpPr txBox="1"/>
          <p:nvPr/>
        </p:nvSpPr>
        <p:spPr>
          <a:xfrm>
            <a:off x="2920731" y="5297044"/>
            <a:ext cx="1349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Bahnschrift" panose="020B0502040204020203" pitchFamily="34" charset="0"/>
              </a:rPr>
              <a:t>Без раннего доступа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1175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438453-0C30-EAD7-F85C-C823F346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09650"/>
            <a:ext cx="9353550" cy="48387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4907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31B01-DF2D-924A-EF3E-5AA2B4A2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Средние оценки </a:t>
            </a:r>
            <a:r>
              <a:rPr lang="ru-RU" sz="4400" dirty="0"/>
              <a:t>(</a:t>
            </a:r>
            <a:r>
              <a:rPr lang="en-US" sz="4400" dirty="0"/>
              <a:t>&gt;</a:t>
            </a:r>
            <a:r>
              <a:rPr lang="ru-RU" sz="4400" dirty="0"/>
              <a:t>30</a:t>
            </a:r>
            <a:r>
              <a:rPr lang="en-US" sz="4400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6930F7-E9A4-9A11-B4C8-8AFA88E5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54" y="719453"/>
            <a:ext cx="6910452" cy="552836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C5EBA6-14F3-9F32-6100-0136573093B3}"/>
              </a:ext>
            </a:extLst>
          </p:cNvPr>
          <p:cNvSpPr txBox="1"/>
          <p:nvPr/>
        </p:nvSpPr>
        <p:spPr>
          <a:xfrm>
            <a:off x="2330346" y="2774527"/>
            <a:ext cx="1342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Bahnschrift" panose="020B0502040204020203" pitchFamily="34" charset="0"/>
              </a:rPr>
              <a:t>Среднее количество отзывов об играх после раннего доступа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D657-6530-838F-BB7B-C18CA2E9C3D8}"/>
              </a:ext>
            </a:extLst>
          </p:cNvPr>
          <p:cNvSpPr txBox="1"/>
          <p:nvPr/>
        </p:nvSpPr>
        <p:spPr>
          <a:xfrm>
            <a:off x="5193436" y="5410643"/>
            <a:ext cx="168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Bahnschrift" panose="020B0502040204020203" pitchFamily="34" charset="0"/>
              </a:rPr>
              <a:t>Без раннего доступа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84762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 выглядит как снимок экрана, круг, Шриф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09A5ED03-30B8-2774-2F55-4EFD8381A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4" r="2" b="9787"/>
          <a:stretch/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C270E-F637-DDC0-0E48-0EDAA06E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Последний Рывок</a:t>
            </a:r>
          </a:p>
        </p:txBody>
      </p:sp>
    </p:spTree>
    <p:extLst>
      <p:ext uri="{BB962C8B-B14F-4D97-AF65-F5344CB8AC3E}">
        <p14:creationId xmlns:p14="http://schemas.microsoft.com/office/powerpoint/2010/main" val="176284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742D5-7180-D47A-555D-B7206745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Игры без раннего доступа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1CE008-DC07-36EE-08FE-AD9D77A7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70" y="1084652"/>
            <a:ext cx="8252460" cy="451822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43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E1CD9-AEBC-AEB4-568C-6DA50A23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Игры</a:t>
            </a:r>
            <a:r>
              <a:rPr lang="en-US" sz="3100" dirty="0"/>
              <a:t> </a:t>
            </a:r>
            <a:r>
              <a:rPr lang="en-US" sz="3100"/>
              <a:t>после</a:t>
            </a:r>
            <a:r>
              <a:rPr lang="en-US" sz="3100" dirty="0"/>
              <a:t> </a:t>
            </a:r>
            <a:r>
              <a:rPr lang="en-US" sz="3100"/>
              <a:t>раннего</a:t>
            </a:r>
            <a:r>
              <a:rPr lang="en-US" sz="3100" dirty="0"/>
              <a:t> </a:t>
            </a:r>
            <a:r>
              <a:rPr lang="en-US" sz="3100"/>
              <a:t>доступа</a:t>
            </a:r>
            <a:endParaRPr lang="en-US" sz="31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BB3FC0-C20A-CB87-A2CD-52EFAABBE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70" y="1229070"/>
            <a:ext cx="8252460" cy="43738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B172D-10D5-C2B7-A0FA-DAF0B3A6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0994" y="4036581"/>
            <a:ext cx="3330906" cy="196177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ru-RU" sz="4200" dirty="0"/>
              <a:t>Средние оценки топ100</a:t>
            </a:r>
            <a:endParaRPr lang="en-US" sz="4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35434-7142-58B5-065B-13C9C22B9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90" y="863602"/>
            <a:ext cx="6756259" cy="51347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EC3F34-5F81-B851-B51E-666D79D0B7E8}"/>
              </a:ext>
            </a:extLst>
          </p:cNvPr>
          <p:cNvSpPr txBox="1"/>
          <p:nvPr/>
        </p:nvSpPr>
        <p:spPr>
          <a:xfrm>
            <a:off x="2268977" y="2967728"/>
            <a:ext cx="18944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800" dirty="0">
                <a:latin typeface="Bahnschrift" panose="020B0502040204020203" pitchFamily="34" charset="0"/>
              </a:rPr>
              <a:t>Оценка игр после раннего доступа </a:t>
            </a:r>
            <a:endParaRPr lang="ru-RU" sz="18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3B1FA-E728-E61F-60CF-36DD3C217A19}"/>
              </a:ext>
            </a:extLst>
          </p:cNvPr>
          <p:cNvSpPr txBox="1"/>
          <p:nvPr/>
        </p:nvSpPr>
        <p:spPr>
          <a:xfrm>
            <a:off x="5181599" y="5253775"/>
            <a:ext cx="1828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600" dirty="0">
                <a:latin typeface="Bahnschrift" panose="020B0502040204020203" pitchFamily="34" charset="0"/>
              </a:rPr>
              <a:t>Оценка игр без раннего доступа </a:t>
            </a:r>
            <a:endParaRPr lang="ru-RU" sz="16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71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49D95-A2BD-E163-C990-A7C48AFB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Ход работы</a:t>
            </a:r>
            <a:endParaRPr lang="ru-RU" dirty="0"/>
          </a:p>
        </p:txBody>
      </p:sp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C8428CA4-F698-A967-7E90-43A9D868D4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03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6456" y="914400"/>
            <a:ext cx="7797825" cy="50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05"/>
    </mc:Choice>
    <mc:Fallback xmlns="">
      <p:transition spd="slow" advTm="5210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19F264EA-CFE6-F6C0-27C4-51313F90BF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27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1" y="821307"/>
            <a:ext cx="8128777" cy="52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22"/>
    </mc:Choice>
    <mc:Fallback xmlns="">
      <p:transition spd="slow" advTm="8012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E52F1EAF-F130-91F3-5864-9990E0130A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157.637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249" y="852513"/>
            <a:ext cx="8031501" cy="51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"/>
    </mc:Choice>
    <mc:Fallback xmlns="">
      <p:transition spd="slow" advTm="397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07220-092C-1C0E-B526-6EBA263E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19847"/>
          </a:xfrm>
        </p:spPr>
        <p:txBody>
          <a:bodyPr/>
          <a:lstStyle/>
          <a:p>
            <a:r>
              <a:rPr lang="ru-RU" dirty="0"/>
              <a:t>Зачем он нужен?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49FF1-AA5A-7D18-46F2-F672AB9F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764792"/>
            <a:ext cx="10691265" cy="417880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Ранний доступ позволяет разработчикам выпускать незавершенные игры, чтобы собрать обратную связь от игроков и улучшить продукт до официального релиза. Вот несколько ключевых аспектов, которые подчеркивают важность раннего доступа: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Финансовая поддержка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Обратная связь от игроков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Формирование сообщества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Маркетинговый эффект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Проверка концепции</a:t>
            </a:r>
          </a:p>
        </p:txBody>
      </p:sp>
    </p:spTree>
    <p:extLst>
      <p:ext uri="{BB962C8B-B14F-4D97-AF65-F5344CB8AC3E}">
        <p14:creationId xmlns:p14="http://schemas.microsoft.com/office/powerpoint/2010/main" val="487916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6DC83508-126F-3974-C139-2DF5832773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82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2428" y="802583"/>
            <a:ext cx="8187143" cy="52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57"/>
    </mc:Choice>
    <mc:Fallback xmlns="">
      <p:transition spd="slow" advTm="2375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23DD17D4-AC28-7474-E9E7-146C873811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6.8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658" y="843151"/>
            <a:ext cx="8060684" cy="51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2"/>
    </mc:Choice>
    <mc:Fallback xmlns="">
      <p:transition spd="slow" advTm="1113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 descr="Сложные математические формулы на доске">
            <a:extLst>
              <a:ext uri="{FF2B5EF4-FFF2-40B4-BE49-F238E27FC236}">
                <a16:creationId xmlns:a16="http://schemas.microsoft.com/office/drawing/2014/main" id="{899F1C8C-520F-883F-3D77-26AB9D386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9" b="441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96525-C257-9973-BD32-9F3C9CF5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736" y="908651"/>
            <a:ext cx="4754880" cy="41717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Вывод: гипотеза доказана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43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59E8A-80F7-457C-72B6-ABA2428F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899025"/>
            <a:ext cx="4917754" cy="3792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Является ли ранний доступ ключом к успеху</a:t>
            </a:r>
            <a:r>
              <a:rPr lang="ru-RU" sz="5000" dirty="0"/>
              <a:t>?</a:t>
            </a:r>
            <a:endParaRPr lang="en-US" sz="5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C5B8A0-F561-0A6C-42C2-3CEDD842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8" r="3545" b="-1"/>
          <a:stretch/>
        </p:blipFill>
        <p:spPr>
          <a:xfrm>
            <a:off x="6217920" y="723901"/>
            <a:ext cx="524445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85"/>
    </mc:Choice>
    <mc:Fallback xmlns="">
      <p:transition spd="slow" advTm="78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348D3-FD51-BD66-BEBA-1FBCAEAB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17D17-0E35-408F-F3E5-5BF02EC1FE7A}"/>
              </a:ext>
            </a:extLst>
          </p:cNvPr>
          <p:cNvSpPr txBox="1"/>
          <p:nvPr/>
        </p:nvSpPr>
        <p:spPr>
          <a:xfrm>
            <a:off x="7200900" y="1849121"/>
            <a:ext cx="4191001" cy="4139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Столбцы: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Steamid</a:t>
            </a:r>
            <a:r>
              <a:rPr lang="ru-RU" dirty="0"/>
              <a:t> </a:t>
            </a:r>
            <a:r>
              <a:rPr lang="en-US" dirty="0"/>
              <a:t>(id </a:t>
            </a:r>
            <a:r>
              <a:rPr lang="ru-RU" dirty="0"/>
              <a:t>пользователя)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games owned</a:t>
            </a:r>
            <a:r>
              <a:rPr lang="ru-RU" dirty="0"/>
              <a:t> (кол. игр пользователя)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reviews</a:t>
            </a:r>
            <a:r>
              <a:rPr lang="ru-RU" dirty="0"/>
              <a:t> (кол. отзывов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playtime all time</a:t>
            </a:r>
            <a:r>
              <a:rPr lang="ru-RU" dirty="0"/>
              <a:t> (время в игре)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playtime over the last 2 weeks</a:t>
            </a:r>
            <a:r>
              <a:rPr lang="ru-RU" dirty="0"/>
              <a:t> (время в игре за последние 2 недели)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playtime at the time of the review</a:t>
            </a:r>
            <a:r>
              <a:rPr lang="ru-RU" dirty="0"/>
              <a:t> (кол. часов в игре на момент написания отзыва)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when they last played the game</a:t>
            </a:r>
            <a:r>
              <a:rPr lang="ru-RU" dirty="0"/>
              <a:t> (последний раз был в игре)</a:t>
            </a: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ещё 17 других столбцов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34F440-194A-2D94-F528-64C07F5D4077}"/>
              </a:ext>
            </a:extLst>
          </p:cNvPr>
          <p:cNvSpPr txBox="1"/>
          <p:nvPr/>
        </p:nvSpPr>
        <p:spPr>
          <a:xfrm>
            <a:off x="756071" y="163830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490 Thousand+ Steam Reviews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5352E0-53C0-5F45-D0E6-8AC5E553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01" y="2024575"/>
            <a:ext cx="5825675" cy="398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9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5EF748-2B8B-6BA6-9CF5-2130CC5C0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770"/>
          <a:stretch/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5EC922B-99EB-39FB-CEEA-BAB579AF6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1444753"/>
            <a:ext cx="3799763" cy="4710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Выбранные столбцы</a:t>
            </a:r>
            <a:r>
              <a:rPr lang="en-US" dirty="0"/>
              <a:t>:</a:t>
            </a:r>
            <a:endParaRPr lang="ru-RU" dirty="0"/>
          </a:p>
          <a:p>
            <a:r>
              <a:rPr lang="en-US" dirty="0"/>
              <a:t>Recommendationid</a:t>
            </a:r>
            <a:r>
              <a:rPr lang="ru-RU" dirty="0"/>
              <a:t>(</a:t>
            </a:r>
            <a:r>
              <a:rPr lang="en-US" dirty="0"/>
              <a:t>id </a:t>
            </a:r>
            <a:r>
              <a:rPr lang="ru-RU"/>
              <a:t>отзыва)</a:t>
            </a:r>
            <a:endParaRPr lang="ru-RU" dirty="0"/>
          </a:p>
          <a:p>
            <a:r>
              <a:rPr lang="en-US" dirty="0" err="1"/>
              <a:t>Appid</a:t>
            </a:r>
            <a:r>
              <a:rPr lang="en-US" dirty="0"/>
              <a:t> (id </a:t>
            </a:r>
            <a:r>
              <a:rPr lang="ru-RU" dirty="0"/>
              <a:t>игр)</a:t>
            </a:r>
            <a:endParaRPr lang="en-US" dirty="0"/>
          </a:p>
          <a:p>
            <a:r>
              <a:rPr lang="en-US" dirty="0"/>
              <a:t>name of the game</a:t>
            </a:r>
            <a:r>
              <a:rPr lang="ru-RU" dirty="0"/>
              <a:t> (названия игр)</a:t>
            </a:r>
          </a:p>
          <a:p>
            <a:r>
              <a:rPr lang="en-US" dirty="0" err="1"/>
              <a:t>Voted_up</a:t>
            </a:r>
            <a:r>
              <a:rPr lang="en-US" dirty="0"/>
              <a:t> (</a:t>
            </a:r>
            <a:r>
              <a:rPr lang="ru-RU" dirty="0"/>
              <a:t>оценка пользователя оставившего отзыв)</a:t>
            </a:r>
            <a:endParaRPr lang="en-US" dirty="0"/>
          </a:p>
          <a:p>
            <a:r>
              <a:rPr lang="en-US" dirty="0" err="1"/>
              <a:t>written_during_early_access</a:t>
            </a:r>
            <a:r>
              <a:rPr lang="ru-RU" dirty="0"/>
              <a:t> (был ли отзыв написан во время раннего доступа)</a:t>
            </a:r>
          </a:p>
          <a:p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7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65F31F-DE50-FAEF-7321-B6C412D4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122" y="2404345"/>
            <a:ext cx="3270658" cy="2387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C03BDD-2A06-2219-439B-931DCCC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592" y="2323552"/>
            <a:ext cx="3257720" cy="2549165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C7ACD765-0C70-B444-2B8D-869485A14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043" y="1972002"/>
            <a:ext cx="3252267" cy="32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60B5C-4036-A148-DEE8-F8E419CB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Инструменты</a:t>
            </a:r>
          </a:p>
        </p:txBody>
      </p:sp>
    </p:spTree>
    <p:extLst>
      <p:ext uri="{BB962C8B-B14F-4D97-AF65-F5344CB8AC3E}">
        <p14:creationId xmlns:p14="http://schemas.microsoft.com/office/powerpoint/2010/main" val="216197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3CD0F-07EF-E9BE-38FF-E1DFEBD3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21105"/>
            <a:ext cx="3330906" cy="1167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Популярност</a:t>
            </a:r>
            <a:r>
              <a:rPr lang="ru-RU" sz="3300" dirty="0"/>
              <a:t>ь</a:t>
            </a:r>
            <a:br>
              <a:rPr lang="ru-RU" sz="3300" dirty="0"/>
            </a:br>
            <a:r>
              <a:rPr lang="ru-RU" sz="3300" dirty="0"/>
              <a:t>решения</a:t>
            </a:r>
            <a:endParaRPr lang="en-US" sz="33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0E5167-6356-18FE-E7C6-B473BDAC1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35" y="1585551"/>
            <a:ext cx="6419151" cy="36868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112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CE03C3-F7D9-D681-F500-8E0FAFA1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76"/>
          <a:stretch/>
        </p:blipFill>
        <p:spPr>
          <a:xfrm>
            <a:off x="2305861" y="1689472"/>
            <a:ext cx="7580278" cy="38195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F5B91-946E-3A3B-EA17-96A8EB91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оценки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B2A1CD-0CBA-5E82-C79E-D817D35E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896" y="3628417"/>
            <a:ext cx="1935559" cy="52529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Игры с ранним доступом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3BA16-A651-7510-3A64-9DD66ECCC27C}"/>
              </a:ext>
            </a:extLst>
          </p:cNvPr>
          <p:cNvSpPr txBox="1"/>
          <p:nvPr/>
        </p:nvSpPr>
        <p:spPr>
          <a:xfrm>
            <a:off x="4110707" y="4636009"/>
            <a:ext cx="1935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400" dirty="0">
                <a:latin typeface="Bahnschrift" panose="020B0502040204020203" pitchFamily="34" charset="0"/>
              </a:rPr>
              <a:t>Игры без раннего доступом</a:t>
            </a:r>
          </a:p>
        </p:txBody>
      </p:sp>
    </p:spTree>
    <p:extLst>
      <p:ext uri="{BB962C8B-B14F-4D97-AF65-F5344CB8AC3E}">
        <p14:creationId xmlns:p14="http://schemas.microsoft.com/office/powerpoint/2010/main" val="220533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D0602D-7AEB-A0CF-A649-7F0803B3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95" y="1284067"/>
            <a:ext cx="9688717" cy="48443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9A350-FFEA-4557-5B9C-12103CA9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22" y="924127"/>
            <a:ext cx="10691265" cy="1307592"/>
          </a:xfrm>
        </p:spPr>
        <p:txBody>
          <a:bodyPr/>
          <a:lstStyle/>
          <a:p>
            <a:r>
              <a:rPr lang="ru-RU" dirty="0"/>
              <a:t>Оценка эффективности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8AA24E-450E-B405-225D-2D4FECBBA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28" y="5423162"/>
            <a:ext cx="2752927" cy="35506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>
                <a:latin typeface="Bahnschrift" panose="020B0502040204020203" pitchFamily="34" charset="0"/>
              </a:rPr>
              <a:t>Оценки игр во время раннего доступа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269DA-3780-E43F-D2B7-E84EE9589C19}"/>
              </a:ext>
            </a:extLst>
          </p:cNvPr>
          <p:cNvSpPr txBox="1"/>
          <p:nvPr/>
        </p:nvSpPr>
        <p:spPr>
          <a:xfrm>
            <a:off x="7555962" y="3752613"/>
            <a:ext cx="255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Оценки игр после раннего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83469728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305</Words>
  <Application>Microsoft Office PowerPoint</Application>
  <PresentationFormat>Широкоэкранный</PresentationFormat>
  <Paragraphs>50</Paragraphs>
  <Slides>22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Bahnschrift</vt:lpstr>
      <vt:lpstr>Calisto MT</vt:lpstr>
      <vt:lpstr>Neue Haas Grotesk Text Pro</vt:lpstr>
      <vt:lpstr>Univers Condensed</vt:lpstr>
      <vt:lpstr>ChronicleVTI</vt:lpstr>
      <vt:lpstr>Анализ эффективности раннего доступа для компьютерных игр</vt:lpstr>
      <vt:lpstr>Зачем он нужен?</vt:lpstr>
      <vt:lpstr>Является ли ранний доступ ключом к успеху?</vt:lpstr>
      <vt:lpstr>DATASET</vt:lpstr>
      <vt:lpstr>Презентация PowerPoint</vt:lpstr>
      <vt:lpstr>Инструменты</vt:lpstr>
      <vt:lpstr>Популярность решения</vt:lpstr>
      <vt:lpstr>Средние оценки</vt:lpstr>
      <vt:lpstr>Оценка эффективности</vt:lpstr>
      <vt:lpstr>Новая гипотеза </vt:lpstr>
      <vt:lpstr>Презентация PowerPoint</vt:lpstr>
      <vt:lpstr>Средние оценки (&gt;30)</vt:lpstr>
      <vt:lpstr>Последний Рывок</vt:lpstr>
      <vt:lpstr>Игры без раннего доступа</vt:lpstr>
      <vt:lpstr>Игры после раннего доступа</vt:lpstr>
      <vt:lpstr>Средние оценки топ100</vt:lpstr>
      <vt:lpstr>Ход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Вывод: гипотеза доказана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Елинский Денис Валерьевич</dc:creator>
  <cp:lastModifiedBy>Елинский Денис Валерьевич</cp:lastModifiedBy>
  <cp:revision>14</cp:revision>
  <dcterms:created xsi:type="dcterms:W3CDTF">2024-06-17T13:50:25Z</dcterms:created>
  <dcterms:modified xsi:type="dcterms:W3CDTF">2024-06-26T22:23:58Z</dcterms:modified>
</cp:coreProperties>
</file>